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20" r:id="rId2"/>
    <p:sldId id="286" r:id="rId3"/>
    <p:sldId id="347" r:id="rId4"/>
    <p:sldId id="348" r:id="rId5"/>
    <p:sldId id="349" r:id="rId6"/>
    <p:sldId id="350" r:id="rId7"/>
    <p:sldId id="351" r:id="rId8"/>
    <p:sldId id="352" r:id="rId9"/>
    <p:sldId id="357" r:id="rId10"/>
    <p:sldId id="355" r:id="rId11"/>
    <p:sldId id="356" r:id="rId12"/>
    <p:sldId id="345" r:id="rId13"/>
    <p:sldId id="359" r:id="rId14"/>
  </p:sldIdLst>
  <p:sldSz cx="9144000" cy="6858000" type="screen4x3"/>
  <p:notesSz cx="6797675" cy="9872663"/>
  <p:custDataLst>
    <p:tags r:id="rId1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F4F5"/>
    <a:srgbClr val="332741"/>
    <a:srgbClr val="A40000"/>
    <a:srgbClr val="FFFFFF"/>
    <a:srgbClr val="2B100F"/>
    <a:srgbClr val="2A0000"/>
    <a:srgbClr val="320000"/>
    <a:srgbClr val="580000"/>
    <a:srgbClr val="173E49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37" autoAdjust="0"/>
    <p:restoredTop sz="94675" autoAdjust="0"/>
  </p:normalViewPr>
  <p:slideViewPr>
    <p:cSldViewPr>
      <p:cViewPr>
        <p:scale>
          <a:sx n="70" d="100"/>
          <a:sy n="70" d="100"/>
        </p:scale>
        <p:origin x="-1378" y="-2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161"/>
          </a:xfrm>
          <a:prstGeom prst="rect">
            <a:avLst/>
          </a:prstGeom>
        </p:spPr>
        <p:txBody>
          <a:bodyPr vert="horz" lIns="90699" tIns="45350" rIns="90699" bIns="4535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161"/>
          </a:xfrm>
          <a:prstGeom prst="rect">
            <a:avLst/>
          </a:prstGeom>
        </p:spPr>
        <p:txBody>
          <a:bodyPr vert="horz" lIns="90699" tIns="45350" rIns="90699" bIns="45350" rtlCol="0"/>
          <a:lstStyle>
            <a:lvl1pPr algn="r">
              <a:defRPr sz="1200"/>
            </a:lvl1pPr>
          </a:lstStyle>
          <a:p>
            <a:fld id="{5B301033-C64A-4291-949A-D68D2627BFAA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7927"/>
            <a:ext cx="2945659" cy="493161"/>
          </a:xfrm>
          <a:prstGeom prst="rect">
            <a:avLst/>
          </a:prstGeom>
        </p:spPr>
        <p:txBody>
          <a:bodyPr vert="horz" lIns="90699" tIns="45350" rIns="90699" bIns="4535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377927"/>
            <a:ext cx="2945659" cy="493161"/>
          </a:xfrm>
          <a:prstGeom prst="rect">
            <a:avLst/>
          </a:prstGeom>
        </p:spPr>
        <p:txBody>
          <a:bodyPr vert="horz" lIns="90699" tIns="45350" rIns="90699" bIns="45350" rtlCol="0" anchor="b"/>
          <a:lstStyle>
            <a:lvl1pPr algn="r">
              <a:defRPr sz="1200"/>
            </a:lvl1pPr>
          </a:lstStyle>
          <a:p>
            <a:fld id="{BC76F1C2-AB36-4135-B05A-AA016F71CC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01896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0699" tIns="45350" rIns="90699" bIns="4535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0699" tIns="45350" rIns="90699" bIns="45350" rtlCol="0"/>
          <a:lstStyle>
            <a:lvl1pPr algn="r">
              <a:defRPr sz="1200"/>
            </a:lvl1pPr>
          </a:lstStyle>
          <a:p>
            <a:fld id="{08BF0855-6B8A-4836-A4C5-6C29E65A183C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99" tIns="45350" rIns="90699" bIns="4535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9"/>
          </a:xfrm>
          <a:prstGeom prst="rect">
            <a:avLst/>
          </a:prstGeom>
        </p:spPr>
        <p:txBody>
          <a:bodyPr vert="horz" lIns="90699" tIns="45350" rIns="90699" bIns="4535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3633"/>
          </a:xfrm>
          <a:prstGeom prst="rect">
            <a:avLst/>
          </a:prstGeom>
        </p:spPr>
        <p:txBody>
          <a:bodyPr vert="horz" lIns="90699" tIns="45350" rIns="90699" bIns="4535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3633"/>
          </a:xfrm>
          <a:prstGeom prst="rect">
            <a:avLst/>
          </a:prstGeom>
        </p:spPr>
        <p:txBody>
          <a:bodyPr vert="horz" lIns="90699" tIns="45350" rIns="90699" bIns="45350" rtlCol="0" anchor="b"/>
          <a:lstStyle>
            <a:lvl1pPr algn="r">
              <a:defRPr sz="1200"/>
            </a:lvl1pPr>
          </a:lstStyle>
          <a:p>
            <a:fld id="{C7E6D456-0F92-4C06-B83A-FBA47778F5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792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E6D456-0F92-4C06-B83A-FBA47778F56F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1639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E6D456-0F92-4C06-B83A-FBA47778F56F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67580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E6D456-0F92-4C06-B83A-FBA47778F56F}" type="slidenum">
              <a:rPr lang="ru-RU" smtClean="0"/>
              <a:pPr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1639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60BC3-ED34-4AB9-A414-F8AE958FFEBA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2B63E-39A3-4D6D-82A8-ADEC796091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741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60BC3-ED34-4AB9-A414-F8AE958FFEBA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2B63E-39A3-4D6D-82A8-ADEC796091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735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60BC3-ED34-4AB9-A414-F8AE958FFEBA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2B63E-39A3-4D6D-82A8-ADEC796091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761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60BC3-ED34-4AB9-A414-F8AE958FFEBA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2B63E-39A3-4D6D-82A8-ADEC796091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8566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60BC3-ED34-4AB9-A414-F8AE958FFEBA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2B63E-39A3-4D6D-82A8-ADEC796091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6716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60BC3-ED34-4AB9-A414-F8AE958FFEBA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2B63E-39A3-4D6D-82A8-ADEC796091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2661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60BC3-ED34-4AB9-A414-F8AE958FFEBA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2B63E-39A3-4D6D-82A8-ADEC796091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094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60BC3-ED34-4AB9-A414-F8AE958FFEBA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2B63E-39A3-4D6D-82A8-ADEC796091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7753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60BC3-ED34-4AB9-A414-F8AE958FFEBA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2B63E-39A3-4D6D-82A8-ADEC796091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9416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60BC3-ED34-4AB9-A414-F8AE958FFEBA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2B63E-39A3-4D6D-82A8-ADEC796091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8707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60BC3-ED34-4AB9-A414-F8AE958FFEBA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2B63E-39A3-4D6D-82A8-ADEC796091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2728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60BC3-ED34-4AB9-A414-F8AE958FFEBA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2B63E-39A3-4D6D-82A8-ADEC796091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92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</p:nvPr>
        </p:nvGraphicFramePr>
        <p:xfrm>
          <a:off x="2723352" y="1597412"/>
          <a:ext cx="3697295" cy="4531540"/>
        </p:xfrm>
        <a:graphic>
          <a:graphicData uri="http://schemas.openxmlformats.org/drawingml/2006/table">
            <a:tbl>
              <a:tblPr firstRow="1" firstCol="1" bandRow="1"/>
              <a:tblGrid>
                <a:gridCol w="78970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60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3910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4333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4333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5786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5786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187206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ДИПЛОМНЫЙ ПРОЕКТ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9774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2811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spc="-2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Организация работы участка установки газобаллонного оборудования ООО «СибАвтоГаз»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1210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Пояснительная записка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ДП 23.02.03 67 06 ПЗ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5977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49608">
                <a:tc rowSpan="2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Разработал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Вебер В.В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700" u="sng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lang="ru-RU" sz="700" u="sng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</a:t>
                      </a: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</a:t>
                      </a:r>
                      <a:r>
                        <a:rPr lang="ru-RU" sz="700" u="sng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г.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87206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подпись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Фамилия И.О.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дата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4560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Группа  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3т-67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4560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49608">
                <a:tc rowSpan="2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Руководитель  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Зайцев А.С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700" u="sng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lang="ru-RU" sz="700" u="sng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</a:t>
                      </a: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</a:t>
                      </a:r>
                      <a:r>
                        <a:rPr lang="ru-RU" sz="700" u="sng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г.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87206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подпись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Фамилия И.О.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дата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49608">
                <a:tc rowSpan="2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Консультант 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 экономической части  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Тамошина Л.Г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700" u="sng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lang="ru-RU" sz="700" u="sng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</a:t>
                      </a: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</a:t>
                      </a:r>
                      <a:r>
                        <a:rPr lang="ru-RU" sz="700" u="sng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г.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32811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подпись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Фамилия И.О.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дата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49608">
                <a:tc rowSpan="2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Старший консультант      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Вагайцев П.С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700" u="sng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lang="ru-RU" sz="700" u="sng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</a:t>
                      </a: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</a:t>
                      </a:r>
                      <a:r>
                        <a:rPr lang="ru-RU" sz="700" u="sng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г.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87206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подпись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Фамилия И.О.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дата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93603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4560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Объём проекта: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пояснительная записка ___________стр.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456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число листов чертежа____________________________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4560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прописью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19077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145605"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Дата защиты_________________________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145605"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Оценка ГЭК__________________________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145605"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Секретарь ГЭК____________/__________/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124804"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подпись               Ф.И.О.                              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http://borisova.3dn.ru/fon/67270454_20_abstract_wallpapers1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03"/>
            <a:ext cx="9144000" cy="6878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331640" y="200956"/>
            <a:ext cx="777686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МИНИСТЕРСТВО ОБРАЗОВАНИЯ НОВОСИБИРСКОЙ ОБЛАСТИ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ГБПОУ НСО «Новосибирский автотранспортный колледж»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6165304"/>
            <a:ext cx="1944216" cy="5133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9" name="Рисунок 2" descr="Новосибирский автотранспортный колледж">
            <a:extLst>
              <a:ext uri="{FF2B5EF4-FFF2-40B4-BE49-F238E27FC236}">
                <a16:creationId xmlns:a16="http://schemas.microsoft.com/office/drawing/2014/main" xmlns="" id="{6428D54E-B4BB-47B5-B931-0C07397BEB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766" y="194549"/>
            <a:ext cx="98107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2934418" y="1692276"/>
            <a:ext cx="315259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0" cap="none" spc="0" dirty="0" smtClean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Дипломный проект</a:t>
            </a:r>
            <a:endParaRPr lang="ru-RU" sz="2800" b="0" cap="none" spc="0" dirty="0">
              <a:ln w="0"/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70040" y="3013332"/>
            <a:ext cx="6970312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1600" dirty="0">
                <a:ln w="0"/>
                <a:latin typeface="Times New Roman" pitchFamily="18" charset="0"/>
                <a:cs typeface="Times New Roman" pitchFamily="18" charset="0"/>
              </a:rPr>
              <a:t>Разработал: </a:t>
            </a:r>
            <a:r>
              <a:rPr lang="ru-RU" sz="1600" dirty="0" smtClean="0">
                <a:ln w="0"/>
                <a:latin typeface="Times New Roman" pitchFamily="18" charset="0"/>
                <a:cs typeface="Times New Roman" pitchFamily="18" charset="0"/>
              </a:rPr>
              <a:t>Осинцев Владимир Сергеевич </a:t>
            </a:r>
            <a:endParaRPr lang="ru-RU" sz="1600" dirty="0">
              <a:ln w="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138987" y="3407792"/>
            <a:ext cx="3361005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1600" b="0" cap="none" spc="0" dirty="0">
                <a:ln w="0"/>
                <a:solidFill>
                  <a:schemeClr val="tx1"/>
                </a:solidFill>
              </a:rPr>
              <a:t> </a:t>
            </a:r>
            <a:r>
              <a:rPr lang="ru-RU" sz="1600" b="0" cap="none" spc="0" dirty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Группа: </a:t>
            </a:r>
            <a:r>
              <a:rPr lang="ru-RU" sz="1600" b="0" cap="none" spc="0" dirty="0" smtClean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4ТЗ-10к</a:t>
            </a:r>
            <a:endParaRPr lang="ru-RU" sz="1600" b="0" cap="none" spc="0" dirty="0">
              <a:ln w="0"/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n w="0"/>
                <a:latin typeface="Times New Roman" pitchFamily="18" charset="0"/>
                <a:cs typeface="Times New Roman" pitchFamily="18" charset="0"/>
              </a:rPr>
              <a:t> Специальность: 23.02.03</a:t>
            </a:r>
            <a:endParaRPr lang="ru-RU" sz="1600" b="0" cap="none" spc="0" dirty="0">
              <a:ln w="0"/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98189" y="4668779"/>
            <a:ext cx="7014171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1600" dirty="0">
                <a:ln w="0"/>
                <a:latin typeface="Times New Roman" pitchFamily="18" charset="0"/>
                <a:cs typeface="Times New Roman" pitchFamily="18" charset="0"/>
              </a:rPr>
              <a:t>Консультант по </a:t>
            </a:r>
          </a:p>
          <a:p>
            <a:r>
              <a:rPr lang="ru-RU" sz="1600" dirty="0">
                <a:ln w="0"/>
                <a:latin typeface="Times New Roman" pitchFamily="18" charset="0"/>
                <a:cs typeface="Times New Roman" pitchFamily="18" charset="0"/>
              </a:rPr>
              <a:t>экономической части: </a:t>
            </a:r>
            <a:r>
              <a:rPr lang="ru-RU" sz="1600" dirty="0" err="1" smtClean="0">
                <a:ln w="0"/>
                <a:latin typeface="Times New Roman" pitchFamily="18" charset="0"/>
                <a:cs typeface="Times New Roman" pitchFamily="18" charset="0"/>
              </a:rPr>
              <a:t>Евсейкина</a:t>
            </a:r>
            <a:r>
              <a:rPr lang="ru-RU" sz="1600" dirty="0" smtClean="0">
                <a:ln w="0"/>
                <a:latin typeface="Times New Roman" pitchFamily="18" charset="0"/>
                <a:cs typeface="Times New Roman" pitchFamily="18" charset="0"/>
              </a:rPr>
              <a:t> Елена Юрьевна</a:t>
            </a:r>
            <a:endParaRPr lang="ru-RU" sz="1600" b="0" cap="none" spc="0" dirty="0">
              <a:ln w="0"/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78303" y="3916928"/>
            <a:ext cx="6890041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1600" dirty="0">
                <a:ln w="0"/>
                <a:latin typeface="Times New Roman" pitchFamily="18" charset="0"/>
                <a:cs typeface="Times New Roman" pitchFamily="18" charset="0"/>
              </a:rPr>
              <a:t>Руководитель: </a:t>
            </a:r>
            <a:r>
              <a:rPr lang="ru-RU" sz="1600" dirty="0" smtClean="0">
                <a:ln w="0"/>
                <a:latin typeface="Times New Roman" pitchFamily="18" charset="0"/>
                <a:cs typeface="Times New Roman" pitchFamily="18" charset="0"/>
              </a:rPr>
              <a:t>Зайцев Александр Сергеевич</a:t>
            </a:r>
            <a:endParaRPr lang="ru-RU" sz="1600" b="0" cap="none" spc="0" dirty="0">
              <a:ln w="0"/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33168" y="5839427"/>
            <a:ext cx="1349896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Новосибирск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2023г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051720" y="2348880"/>
            <a:ext cx="60319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Организация работы шиномонтажного участка на СТО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56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8000">
              <a:schemeClr val="accent1">
                <a:lumMod val="20000"/>
                <a:lumOff val="80000"/>
              </a:schemeClr>
            </a:gs>
            <a:gs pos="14000">
              <a:schemeClr val="accent1">
                <a:lumMod val="20000"/>
                <a:lumOff val="80000"/>
              </a:schemeClr>
            </a:gs>
            <a:gs pos="23000">
              <a:schemeClr val="bg1">
                <a:lumMod val="95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2988F5AA-EDEB-4A3A-A10C-035288D2E89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88640"/>
            <a:ext cx="981541" cy="981541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411760" y="188640"/>
            <a:ext cx="603402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/>
            <a:r>
              <a:rPr lang="ru-RU" sz="4000" i="1" dirty="0">
                <a:latin typeface="Arial" pitchFamily="34" charset="0"/>
                <a:cs typeface="Arial" pitchFamily="34" charset="0"/>
              </a:rPr>
              <a:t>Операционные эскизы 4</a:t>
            </a:r>
            <a:endParaRPr lang="ru-RU" sz="4000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BD532710-4808-4D18-87A5-92735804871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6225" y="4149606"/>
            <a:ext cx="2297804" cy="266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0752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8000">
              <a:schemeClr val="accent1">
                <a:lumMod val="20000"/>
                <a:lumOff val="80000"/>
              </a:schemeClr>
            </a:gs>
            <a:gs pos="14000">
              <a:schemeClr val="accent1">
                <a:lumMod val="20000"/>
                <a:lumOff val="80000"/>
              </a:schemeClr>
            </a:gs>
            <a:gs pos="23000">
              <a:schemeClr val="bg1">
                <a:lumMod val="95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2988F5AA-EDEB-4A3A-A10C-035288D2E89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7" y="188640"/>
            <a:ext cx="981541" cy="981541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835696" y="188640"/>
            <a:ext cx="622420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/>
            <a:r>
              <a:rPr lang="ru-RU" sz="3600" i="1" dirty="0">
                <a:latin typeface="Arial" pitchFamily="34" charset="0"/>
                <a:cs typeface="Arial" pitchFamily="34" charset="0"/>
              </a:rPr>
              <a:t>Экономические показатели</a:t>
            </a:r>
            <a:br>
              <a:rPr lang="ru-RU" sz="3600" i="1" dirty="0">
                <a:latin typeface="Arial" pitchFamily="34" charset="0"/>
                <a:cs typeface="Arial" pitchFamily="34" charset="0"/>
              </a:rPr>
            </a:br>
            <a:endParaRPr lang="ru-RU" sz="3600" dirty="0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0752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331640" y="332656"/>
            <a:ext cx="777686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МИНИСТЕРСТВО ОБРАЗОВАНИЯ НОВОСИБИРСКОЙ ОБЛАСТИ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ГБПОУ НСО «Новосибирский автотранспортный колледж»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6165304"/>
            <a:ext cx="1944216" cy="5133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9" name="Рисунок 2" descr="Новосибирский автотранспортный колледж">
            <a:extLst>
              <a:ext uri="{FF2B5EF4-FFF2-40B4-BE49-F238E27FC236}">
                <a16:creationId xmlns:a16="http://schemas.microsoft.com/office/drawing/2014/main" xmlns="" id="{6428D54E-B4BB-47B5-B931-0C07397BEB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98107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109356" y="1266528"/>
            <a:ext cx="29252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ЗАКЛЮЧЕНИЕ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2652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</p:nvPr>
        </p:nvGraphicFramePr>
        <p:xfrm>
          <a:off x="2723352" y="1597412"/>
          <a:ext cx="3697295" cy="4531540"/>
        </p:xfrm>
        <a:graphic>
          <a:graphicData uri="http://schemas.openxmlformats.org/drawingml/2006/table">
            <a:tbl>
              <a:tblPr firstRow="1" firstCol="1" bandRow="1"/>
              <a:tblGrid>
                <a:gridCol w="78970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60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3910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4333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4333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5786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5786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187206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ДИПЛОМНЫЙ ПРОЕКТ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9774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2811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spc="-2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Организация работы участка установки газобаллонного оборудования ООО «СибАвтоГаз»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1210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Пояснительная записка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ДП 23.02.03 67 06 ПЗ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5977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49608">
                <a:tc rowSpan="2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Разработал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Вебер В.В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700" u="sng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lang="ru-RU" sz="700" u="sng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</a:t>
                      </a: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</a:t>
                      </a:r>
                      <a:r>
                        <a:rPr lang="ru-RU" sz="700" u="sng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г.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87206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подпись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Фамилия И.О.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дата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4560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Группа  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3т-67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4560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49608">
                <a:tc rowSpan="2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Руководитель  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Зайцев А.С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700" u="sng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lang="ru-RU" sz="700" u="sng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</a:t>
                      </a: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</a:t>
                      </a:r>
                      <a:r>
                        <a:rPr lang="ru-RU" sz="700" u="sng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г.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87206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подпись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Фамилия И.О.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дата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49608">
                <a:tc rowSpan="2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Консультант 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 экономической части  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Тамошина Л.Г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700" u="sng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lang="ru-RU" sz="700" u="sng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</a:t>
                      </a: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</a:t>
                      </a:r>
                      <a:r>
                        <a:rPr lang="ru-RU" sz="700" u="sng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г.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32811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подпись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Фамилия И.О.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дата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49608">
                <a:tc rowSpan="2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Старший консультант      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Вагайцев П.С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700" u="sng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lang="ru-RU" sz="700" u="sng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</a:t>
                      </a: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</a:t>
                      </a:r>
                      <a:r>
                        <a:rPr lang="ru-RU" sz="700" u="sng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г.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87206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подпись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Фамилия И.О.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дата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93603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4560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Объём проекта: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пояснительная записка ___________стр.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456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число листов чертежа____________________________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4560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прописью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19077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145605"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Дата защиты_________________________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145605"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Оценка ГЭК__________________________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145605"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Секретарь ГЭК____________/__________/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124804"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подпись               Ф.И.О.                              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7" marR="406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http://borisova.3dn.ru/fon/67270454_20_abstract_wallpapers1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03"/>
            <a:ext cx="9144000" cy="6878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331640" y="200956"/>
            <a:ext cx="777686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МИНИСТЕРСТВО ОБРАЗОВАНИЯ НОВОСИБИРСКОЙ ОБЛАСТИ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ГБПОУ НСО «Новосибирский автотранспортный колледж»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6165304"/>
            <a:ext cx="1944216" cy="5133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9" name="Рисунок 2" descr="Новосибирский автотранспортный колледж">
            <a:extLst>
              <a:ext uri="{FF2B5EF4-FFF2-40B4-BE49-F238E27FC236}">
                <a16:creationId xmlns:a16="http://schemas.microsoft.com/office/drawing/2014/main" xmlns="" id="{6428D54E-B4BB-47B5-B931-0C07397BEB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766" y="194549"/>
            <a:ext cx="98107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2934418" y="1692276"/>
            <a:ext cx="315259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0" cap="none" spc="0" dirty="0" smtClean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Дипломный проект</a:t>
            </a:r>
            <a:endParaRPr lang="ru-RU" sz="2800" b="0" cap="none" spc="0" dirty="0">
              <a:ln w="0"/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70040" y="3013332"/>
            <a:ext cx="6970312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1600" dirty="0">
                <a:ln w="0"/>
                <a:latin typeface="Times New Roman" pitchFamily="18" charset="0"/>
                <a:cs typeface="Times New Roman" pitchFamily="18" charset="0"/>
              </a:rPr>
              <a:t>Разработал: </a:t>
            </a:r>
            <a:r>
              <a:rPr lang="ru-RU" sz="1600" dirty="0" smtClean="0">
                <a:ln w="0"/>
                <a:latin typeface="Times New Roman" pitchFamily="18" charset="0"/>
                <a:cs typeface="Times New Roman" pitchFamily="18" charset="0"/>
              </a:rPr>
              <a:t>Осинцев Владимир Сергеевич </a:t>
            </a:r>
            <a:endParaRPr lang="ru-RU" sz="1600" dirty="0">
              <a:ln w="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138987" y="3407792"/>
            <a:ext cx="3361005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1600" b="0" cap="none" spc="0" dirty="0">
                <a:ln w="0"/>
                <a:solidFill>
                  <a:schemeClr val="tx1"/>
                </a:solidFill>
              </a:rPr>
              <a:t> </a:t>
            </a:r>
            <a:r>
              <a:rPr lang="ru-RU" sz="1600" b="0" cap="none" spc="0" dirty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Группа: </a:t>
            </a:r>
            <a:r>
              <a:rPr lang="ru-RU" sz="1600" b="0" cap="none" spc="0" dirty="0" smtClean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4ТЗ-10к</a:t>
            </a:r>
            <a:endParaRPr lang="ru-RU" sz="1600" b="0" cap="none" spc="0" dirty="0">
              <a:ln w="0"/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n w="0"/>
                <a:latin typeface="Times New Roman" pitchFamily="18" charset="0"/>
                <a:cs typeface="Times New Roman" pitchFamily="18" charset="0"/>
              </a:rPr>
              <a:t> Специальность: 23.02.03</a:t>
            </a:r>
            <a:endParaRPr lang="ru-RU" sz="1600" b="0" cap="none" spc="0" dirty="0">
              <a:ln w="0"/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98189" y="4668779"/>
            <a:ext cx="7014171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1600" dirty="0">
                <a:ln w="0"/>
                <a:latin typeface="Times New Roman" pitchFamily="18" charset="0"/>
                <a:cs typeface="Times New Roman" pitchFamily="18" charset="0"/>
              </a:rPr>
              <a:t>Консультант по </a:t>
            </a:r>
          </a:p>
          <a:p>
            <a:r>
              <a:rPr lang="ru-RU" sz="1600" dirty="0">
                <a:ln w="0"/>
                <a:latin typeface="Times New Roman" pitchFamily="18" charset="0"/>
                <a:cs typeface="Times New Roman" pitchFamily="18" charset="0"/>
              </a:rPr>
              <a:t>экономической части: </a:t>
            </a:r>
            <a:r>
              <a:rPr lang="ru-RU" sz="1600" dirty="0" err="1" smtClean="0">
                <a:ln w="0"/>
                <a:latin typeface="Times New Roman" pitchFamily="18" charset="0"/>
                <a:cs typeface="Times New Roman" pitchFamily="18" charset="0"/>
              </a:rPr>
              <a:t>Евсейкина</a:t>
            </a:r>
            <a:r>
              <a:rPr lang="ru-RU" sz="1600" dirty="0" smtClean="0">
                <a:ln w="0"/>
                <a:latin typeface="Times New Roman" pitchFamily="18" charset="0"/>
                <a:cs typeface="Times New Roman" pitchFamily="18" charset="0"/>
              </a:rPr>
              <a:t> Елена Юрьевна</a:t>
            </a:r>
            <a:endParaRPr lang="ru-RU" sz="1600" b="0" cap="none" spc="0" dirty="0">
              <a:ln w="0"/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78303" y="3916928"/>
            <a:ext cx="6890041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1600" dirty="0">
                <a:ln w="0"/>
                <a:latin typeface="Times New Roman" pitchFamily="18" charset="0"/>
                <a:cs typeface="Times New Roman" pitchFamily="18" charset="0"/>
              </a:rPr>
              <a:t>Руководитель: </a:t>
            </a:r>
            <a:r>
              <a:rPr lang="ru-RU" sz="1600" dirty="0" smtClean="0">
                <a:ln w="0"/>
                <a:latin typeface="Times New Roman" pitchFamily="18" charset="0"/>
                <a:cs typeface="Times New Roman" pitchFamily="18" charset="0"/>
              </a:rPr>
              <a:t>Зайцев Александр Сергеевич</a:t>
            </a:r>
            <a:endParaRPr lang="ru-RU" sz="1600" b="0" cap="none" spc="0" dirty="0">
              <a:ln w="0"/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33168" y="5839427"/>
            <a:ext cx="1349896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Новосибирск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2023г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051720" y="2348880"/>
            <a:ext cx="60319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Организация работы шиномонтажного участка на СТО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56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8000">
              <a:schemeClr val="accent1">
                <a:lumMod val="20000"/>
                <a:lumOff val="80000"/>
              </a:schemeClr>
            </a:gs>
            <a:gs pos="14000">
              <a:schemeClr val="accent1">
                <a:lumMod val="20000"/>
                <a:lumOff val="80000"/>
              </a:schemeClr>
            </a:gs>
            <a:gs pos="23000">
              <a:schemeClr val="bg1">
                <a:lumMod val="95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2988F5AA-EDEB-4A3A-A10C-035288D2E89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88640"/>
            <a:ext cx="981541" cy="981541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205347" y="233759"/>
            <a:ext cx="5331331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 и задачи выпускной </a:t>
            </a:r>
          </a:p>
          <a:p>
            <a:pPr algn="ctr"/>
            <a:r>
              <a:rPr lang="ru-RU" sz="3200" b="1" cap="none" spc="0" dirty="0" smtClean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квалификационной работы</a:t>
            </a:r>
            <a:endParaRPr lang="ru-RU" sz="3200" b="1" cap="none" spc="0" dirty="0">
              <a:ln w="0"/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93216" y="1700808"/>
            <a:ext cx="7667216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0" cap="none" spc="0" dirty="0" smtClean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Цели</a:t>
            </a:r>
            <a:r>
              <a:rPr lang="en-US" sz="2800" b="0" cap="none" spc="0" dirty="0" smtClean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b="0" cap="none" spc="0" dirty="0" smtClean="0">
              <a:ln w="0"/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технологические и экономические  расчеты по проектируемому участку городской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оставить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технологическую документацию на выполняемые операции.</a:t>
            </a:r>
          </a:p>
          <a:p>
            <a:pPr algn="ctr"/>
            <a:endParaRPr lang="ru-RU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07704" y="3789040"/>
            <a:ext cx="5495672" cy="233910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dirty="0">
                <a:ln w="0"/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en-US" sz="2800" dirty="0">
                <a:ln w="0"/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dirty="0">
              <a:ln w="0"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-провести расчет годового объёма работ;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-произвести расчёт числа производственных рабочих;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-произвести расчёт освещения и вентиляции;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-произвести расчёт финансовых показателей;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-произвести расчёт экономической эффективности.</a:t>
            </a:r>
          </a:p>
          <a:p>
            <a:pPr algn="ctr"/>
            <a:endParaRPr lang="ru-R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85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8000">
              <a:schemeClr val="accent1">
                <a:lumMod val="20000"/>
                <a:lumOff val="80000"/>
              </a:schemeClr>
            </a:gs>
            <a:gs pos="14000">
              <a:schemeClr val="accent1">
                <a:lumMod val="20000"/>
                <a:lumOff val="80000"/>
              </a:schemeClr>
            </a:gs>
            <a:gs pos="23000">
              <a:schemeClr val="bg1">
                <a:lumMod val="95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2988F5AA-EDEB-4A3A-A10C-035288D2E89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88640"/>
            <a:ext cx="981541" cy="981541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619672" y="836712"/>
            <a:ext cx="619868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>
                <a:ln w="0"/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Исследовательская часть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844824"/>
            <a:ext cx="7920880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dirty="0">
                <a:ln w="0"/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Характеристика </a:t>
            </a:r>
            <a:r>
              <a:rPr lang="ru-RU" sz="2000" dirty="0" smtClean="0">
                <a:ln w="0"/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предприятия </a:t>
            </a:r>
            <a:r>
              <a:rPr lang="ru-RU" sz="2000" dirty="0">
                <a:ln w="0"/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 объекта </a:t>
            </a:r>
            <a:r>
              <a:rPr lang="ru-RU" sz="2000" dirty="0" smtClean="0">
                <a:ln w="0"/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проектирования</a:t>
            </a:r>
          </a:p>
          <a:p>
            <a:pPr algn="ctr"/>
            <a:endParaRPr lang="ru-RU" sz="2400" dirty="0">
              <a:ln w="0"/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>
              <a:ln w="0"/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>
              <a:ln w="0"/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  <a:p>
            <a:endParaRPr lang="ru-RU" dirty="0"/>
          </a:p>
          <a:p>
            <a:pPr algn="ctr"/>
            <a:endParaRPr lang="ru-RU" sz="2000" dirty="0">
              <a:ln w="0"/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4" name="AutoShape 2" descr="C:\Documents and Settings\user\%D0%A0%D0%B0%D0%B1%D0%BE%D1%87%D0%B8%D0%B9 %D1%81%D1%82%D0%BE%D0%BB\%D0%94%D0%9F %D0%9E%D1%81%D0%B8%D0%BD%D1%86%D0%B5%D0%B2\XX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316" name="AutoShape 4" descr="C:\Documents and Settings\user\%D0%A0%D0%B0%D0%B1%D0%BE%D1%87%D0%B8%D0%B9 %D1%81%D1%82%D0%BE%D0%BB\%D0%94%D0%9F %D0%9E%D1%81%D0%B8%D0%BD%D1%86%D0%B5%D0%B2\XX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07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8000">
              <a:schemeClr val="accent1">
                <a:lumMod val="20000"/>
                <a:lumOff val="80000"/>
              </a:schemeClr>
            </a:gs>
            <a:gs pos="14000">
              <a:schemeClr val="accent1">
                <a:lumMod val="20000"/>
                <a:lumOff val="80000"/>
              </a:schemeClr>
            </a:gs>
            <a:gs pos="23000">
              <a:schemeClr val="bg1">
                <a:lumMod val="95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2988F5AA-EDEB-4A3A-A10C-035288D2E89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88640"/>
            <a:ext cx="981541" cy="981541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763688" y="457200"/>
            <a:ext cx="704205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Расчетно-технологическая часть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07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8000">
              <a:schemeClr val="accent1">
                <a:lumMod val="20000"/>
                <a:lumOff val="80000"/>
              </a:schemeClr>
            </a:gs>
            <a:gs pos="14000">
              <a:schemeClr val="accent1">
                <a:lumMod val="20000"/>
                <a:lumOff val="80000"/>
              </a:schemeClr>
            </a:gs>
            <a:gs pos="23000">
              <a:schemeClr val="bg1">
                <a:lumMod val="95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2988F5AA-EDEB-4A3A-A10C-035288D2E89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88640"/>
            <a:ext cx="981541" cy="981541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344942" y="404664"/>
            <a:ext cx="779905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/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Расчетно-технологическая часть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3501008"/>
            <a:ext cx="828092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n w="0"/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n w="0"/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07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8000">
              <a:schemeClr val="accent1">
                <a:lumMod val="20000"/>
                <a:lumOff val="80000"/>
              </a:schemeClr>
            </a:gs>
            <a:gs pos="14000">
              <a:schemeClr val="accent1">
                <a:lumMod val="20000"/>
                <a:lumOff val="80000"/>
              </a:schemeClr>
            </a:gs>
            <a:gs pos="23000">
              <a:schemeClr val="bg1">
                <a:lumMod val="95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2988F5AA-EDEB-4A3A-A10C-035288D2E89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88640"/>
            <a:ext cx="981541" cy="981541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967369" y="325467"/>
            <a:ext cx="58047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/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Организационная часть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268760"/>
            <a:ext cx="5616624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Подбор технологического оборудования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>
              <a:ln w="0"/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83566" y="2276872"/>
            <a:ext cx="4160434" cy="12618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Расчет производственных площадей</a:t>
            </a:r>
          </a:p>
          <a:p>
            <a:r>
              <a:rPr lang="ru-RU" dirty="0" err="1"/>
              <a:t>Fy</a:t>
            </a:r>
            <a:r>
              <a:rPr lang="ru-RU" dirty="0"/>
              <a:t>=</a:t>
            </a:r>
            <a:r>
              <a:rPr lang="ru-RU" dirty="0" err="1"/>
              <a:t>f</a:t>
            </a:r>
            <a:r>
              <a:rPr lang="ru-RU" baseline="-25000" dirty="0" err="1"/>
              <a:t>об</a:t>
            </a:r>
            <a:r>
              <a:rPr lang="ru-RU" dirty="0"/>
              <a:t>* </a:t>
            </a:r>
            <a:r>
              <a:rPr lang="ru-RU" dirty="0" err="1"/>
              <a:t>K</a:t>
            </a:r>
            <a:r>
              <a:rPr lang="ru-RU" baseline="-25000" dirty="0" err="1"/>
              <a:t>n</a:t>
            </a:r>
            <a:r>
              <a:rPr lang="ru-RU" dirty="0"/>
              <a:t> </a:t>
            </a:r>
          </a:p>
          <a:p>
            <a:r>
              <a:rPr lang="en-US" dirty="0" err="1"/>
              <a:t>F</a:t>
            </a:r>
            <a:r>
              <a:rPr lang="en-US" baseline="-25000" dirty="0" err="1"/>
              <a:t>y</a:t>
            </a:r>
            <a:r>
              <a:rPr lang="ru-RU" dirty="0" smtClean="0"/>
              <a:t>= 10,6* 4 = 42.4 м</a:t>
            </a:r>
            <a:r>
              <a:rPr lang="ru-RU" baseline="30000" dirty="0" smtClean="0"/>
              <a:t>2</a:t>
            </a:r>
            <a:endParaRPr lang="ru-RU" dirty="0"/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3861048"/>
            <a:ext cx="882047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1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Охрана труда, производственная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санитария</a:t>
            </a:r>
            <a:r>
              <a:rPr kumimoji="0" lang="ru-RU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075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8000">
              <a:schemeClr val="accent1">
                <a:lumMod val="20000"/>
                <a:lumOff val="80000"/>
              </a:schemeClr>
            </a:gs>
            <a:gs pos="14000">
              <a:schemeClr val="accent1">
                <a:lumMod val="20000"/>
                <a:lumOff val="80000"/>
              </a:schemeClr>
            </a:gs>
            <a:gs pos="23000">
              <a:schemeClr val="bg1">
                <a:lumMod val="95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2988F5AA-EDEB-4A3A-A10C-035288D2E89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88640"/>
            <a:ext cx="981541" cy="981541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411760" y="188640"/>
            <a:ext cx="430367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/>
            <a:r>
              <a:rPr lang="ru-RU" sz="4000" b="1" u="sng" dirty="0"/>
              <a:t>Графическая часть</a:t>
            </a:r>
            <a:endParaRPr lang="ru-RU" sz="4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908720"/>
            <a:ext cx="739543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" i="1" dirty="0">
                <a:latin typeface="Arial" pitchFamily="34" charset="0"/>
                <a:cs typeface="Arial" pitchFamily="34" charset="0"/>
              </a:rPr>
              <a:t>Планировка участка </a:t>
            </a:r>
            <a:endParaRPr lang="ru-RU" sz="1400" dirty="0">
              <a:ln w="0"/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1" descr="C:\Documents and Settings\user\Рабочий стол\ДП Заочка 2023\ДП Осинцев\чертеж участк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5013176"/>
            <a:ext cx="1008112" cy="6082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65075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8000">
              <a:schemeClr val="accent1">
                <a:lumMod val="20000"/>
                <a:lumOff val="80000"/>
              </a:schemeClr>
            </a:gs>
            <a:gs pos="14000">
              <a:schemeClr val="accent1">
                <a:lumMod val="20000"/>
                <a:lumOff val="80000"/>
              </a:schemeClr>
            </a:gs>
            <a:gs pos="23000">
              <a:schemeClr val="bg1">
                <a:lumMod val="95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2988F5AA-EDEB-4A3A-A10C-035288D2E89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88640"/>
            <a:ext cx="981541" cy="981541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411760" y="188640"/>
            <a:ext cx="603402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/>
            <a:r>
              <a:rPr lang="ru-RU" sz="4000" i="1" dirty="0">
                <a:latin typeface="Arial" pitchFamily="34" charset="0"/>
                <a:cs typeface="Arial" pitchFamily="34" charset="0"/>
              </a:rPr>
              <a:t>Операционные эскизы 1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865075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8000">
              <a:schemeClr val="accent1">
                <a:lumMod val="20000"/>
                <a:lumOff val="80000"/>
              </a:schemeClr>
            </a:gs>
            <a:gs pos="14000">
              <a:schemeClr val="accent1">
                <a:lumMod val="20000"/>
                <a:lumOff val="80000"/>
              </a:schemeClr>
            </a:gs>
            <a:gs pos="23000">
              <a:schemeClr val="bg1">
                <a:lumMod val="95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2988F5AA-EDEB-4A3A-A10C-035288D2E89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88640"/>
            <a:ext cx="981541" cy="981541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411760" y="188640"/>
            <a:ext cx="603402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/>
            <a:r>
              <a:rPr lang="ru-RU" sz="4000" i="1" dirty="0">
                <a:latin typeface="Arial" pitchFamily="34" charset="0"/>
                <a:cs typeface="Arial" pitchFamily="34" charset="0"/>
              </a:rPr>
              <a:t>Операционные эскизы 2</a:t>
            </a:r>
          </a:p>
          <a:p>
            <a:pPr lvl="0"/>
            <a:endParaRPr lang="ru-RU" sz="4000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DAE4672B-8EAB-4D40-9B8A-679342A15B6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9727" y="4319052"/>
            <a:ext cx="2506208" cy="304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50812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cb134b577297bc5bd91f03752c7479a731412c1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2792</TotalTime>
  <Words>442</Words>
  <Application>Microsoft Office PowerPoint</Application>
  <PresentationFormat>Экран (4:3)</PresentationFormat>
  <Paragraphs>225</Paragraphs>
  <Slides>13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ПК</cp:lastModifiedBy>
  <cp:revision>261</cp:revision>
  <cp:lastPrinted>2022-02-28T06:31:18Z</cp:lastPrinted>
  <dcterms:created xsi:type="dcterms:W3CDTF">2015-01-21T13:37:44Z</dcterms:created>
  <dcterms:modified xsi:type="dcterms:W3CDTF">2023-02-07T04:07:38Z</dcterms:modified>
</cp:coreProperties>
</file>